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32" autoAdjust="0"/>
    <p:restoredTop sz="94660"/>
  </p:normalViewPr>
  <p:slideViewPr>
    <p:cSldViewPr snapToGrid="0">
      <p:cViewPr varScale="1">
        <p:scale>
          <a:sx n="29" d="100"/>
          <a:sy n="29" d="100"/>
        </p:scale>
        <p:origin x="198" y="13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de-DE"/>
              <a:t>Mastertitelformat bearbeiten</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28.04.2021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426592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28.04.2021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34004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28.04.2021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572058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9B3FCB0-62C2-4F9F-90FA-613625D8887E}" type="datetimeFigureOut">
              <a:rPr lang="de-DE" smtClean="0"/>
              <a:t>28.04.2021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875226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de-DE"/>
              <a:t>Mastertitelformat bearbeiten</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9B3FCB0-62C2-4F9F-90FA-613625D8887E}" type="datetimeFigureOut">
              <a:rPr lang="de-DE" smtClean="0"/>
              <a:t>28.04.2021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4234248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F9B3FCB0-62C2-4F9F-90FA-613625D8887E}" type="datetimeFigureOut">
              <a:rPr lang="de-DE" smtClean="0"/>
              <a:t>28.04.2021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565653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de-DE"/>
              <a:t>Mastertitelformat bearbeiten</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4" name="Content Placeholder 3"/>
          <p:cNvSpPr>
            <a:spLocks noGrp="1"/>
          </p:cNvSpPr>
          <p:nvPr>
            <p:ph sz="half" idx="2"/>
          </p:nvPr>
        </p:nvSpPr>
        <p:spPr>
          <a:xfrm>
            <a:off x="2085368" y="15635264"/>
            <a:ext cx="12807832"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6" name="Content Placeholder 5"/>
          <p:cNvSpPr>
            <a:spLocks noGrp="1"/>
          </p:cNvSpPr>
          <p:nvPr>
            <p:ph sz="quarter" idx="4"/>
          </p:nvPr>
        </p:nvSpPr>
        <p:spPr>
          <a:xfrm>
            <a:off x="15326828" y="15635264"/>
            <a:ext cx="12870909"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9B3FCB0-62C2-4F9F-90FA-613625D8887E}" type="datetimeFigureOut">
              <a:rPr lang="de-DE" smtClean="0"/>
              <a:t>28.04.2021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3096520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9B3FCB0-62C2-4F9F-90FA-613625D8887E}" type="datetimeFigureOut">
              <a:rPr lang="de-DE" smtClean="0"/>
              <a:t>28.04.2021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171184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3FCB0-62C2-4F9F-90FA-613625D8887E}" type="datetimeFigureOut">
              <a:rPr lang="de-DE" smtClean="0"/>
              <a:t>28.04.2021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22459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F9B3FCB0-62C2-4F9F-90FA-613625D8887E}" type="datetimeFigureOut">
              <a:rPr lang="de-DE" smtClean="0"/>
              <a:t>28.04.2021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743596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de-DE"/>
              <a:t>Bild durch Klicken auf Symbol hinzufügen</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F9B3FCB0-62C2-4F9F-90FA-613625D8887E}" type="datetimeFigureOut">
              <a:rPr lang="de-DE" smtClean="0"/>
              <a:t>28.04.2021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8718EFB-94D7-4B6E-949E-3432D2627BD5}" type="slidenum">
              <a:rPr lang="de-DE" smtClean="0"/>
              <a:t>‹Nr.›</a:t>
            </a:fld>
            <a:endParaRPr lang="de-DE"/>
          </a:p>
        </p:txBody>
      </p:sp>
    </p:spTree>
    <p:extLst>
      <p:ext uri="{BB962C8B-B14F-4D97-AF65-F5344CB8AC3E}">
        <p14:creationId xmlns:p14="http://schemas.microsoft.com/office/powerpoint/2010/main" val="63789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F9B3FCB0-62C2-4F9F-90FA-613625D8887E}" type="datetimeFigureOut">
              <a:rPr lang="de-DE" smtClean="0"/>
              <a:t>28.04.2021</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48718EFB-94D7-4B6E-949E-3432D2627BD5}" type="slidenum">
              <a:rPr lang="de-DE" smtClean="0"/>
              <a:t>‹Nr.›</a:t>
            </a:fld>
            <a:endParaRPr lang="de-DE"/>
          </a:p>
        </p:txBody>
      </p:sp>
    </p:spTree>
    <p:extLst>
      <p:ext uri="{BB962C8B-B14F-4D97-AF65-F5344CB8AC3E}">
        <p14:creationId xmlns:p14="http://schemas.microsoft.com/office/powerpoint/2010/main" val="276086213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jpeg"/><Relationship Id="rId16" Type="http://schemas.openxmlformats.org/officeDocument/2006/relationships/image" Target="../media/image15.jpeg"/><Relationship Id="rId20"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feil: nach unten 71">
            <a:extLst>
              <a:ext uri="{FF2B5EF4-FFF2-40B4-BE49-F238E27FC236}">
                <a16:creationId xmlns:a16="http://schemas.microsoft.com/office/drawing/2014/main" id="{AF471262-8D7F-4FA2-82C3-24898CEEC787}"/>
              </a:ext>
            </a:extLst>
          </p:cNvPr>
          <p:cNvSpPr/>
          <p:nvPr/>
        </p:nvSpPr>
        <p:spPr>
          <a:xfrm rot="16200000">
            <a:off x="11391389" y="36770930"/>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71" name="Pfeil: nach unten 70">
            <a:extLst>
              <a:ext uri="{FF2B5EF4-FFF2-40B4-BE49-F238E27FC236}">
                <a16:creationId xmlns:a16="http://schemas.microsoft.com/office/drawing/2014/main" id="{0ABEFA6E-D0A6-4222-BA64-94B9F35E5898}"/>
              </a:ext>
            </a:extLst>
          </p:cNvPr>
          <p:cNvSpPr/>
          <p:nvPr/>
        </p:nvSpPr>
        <p:spPr>
          <a:xfrm rot="5400000">
            <a:off x="17470013" y="36770930"/>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68" name="Pfeil: nach unten 67">
            <a:extLst>
              <a:ext uri="{FF2B5EF4-FFF2-40B4-BE49-F238E27FC236}">
                <a16:creationId xmlns:a16="http://schemas.microsoft.com/office/drawing/2014/main" id="{ADA5905F-E36A-4063-9485-AE571B379AF7}"/>
              </a:ext>
            </a:extLst>
          </p:cNvPr>
          <p:cNvSpPr/>
          <p:nvPr/>
        </p:nvSpPr>
        <p:spPr>
          <a:xfrm>
            <a:off x="20534849" y="34621469"/>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8" name="Pfeil: nach unten 57">
            <a:extLst>
              <a:ext uri="{FF2B5EF4-FFF2-40B4-BE49-F238E27FC236}">
                <a16:creationId xmlns:a16="http://schemas.microsoft.com/office/drawing/2014/main" id="{52AEBB6B-0424-4E0A-A3A6-0AB2849156FA}"/>
              </a:ext>
            </a:extLst>
          </p:cNvPr>
          <p:cNvSpPr/>
          <p:nvPr/>
        </p:nvSpPr>
        <p:spPr>
          <a:xfrm>
            <a:off x="20534849" y="25258206"/>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9" name="Pfeil: nach unten 58">
            <a:extLst>
              <a:ext uri="{FF2B5EF4-FFF2-40B4-BE49-F238E27FC236}">
                <a16:creationId xmlns:a16="http://schemas.microsoft.com/office/drawing/2014/main" id="{6A51697C-88E6-4672-B246-CDAB945A2A10}"/>
              </a:ext>
            </a:extLst>
          </p:cNvPr>
          <p:cNvSpPr/>
          <p:nvPr/>
        </p:nvSpPr>
        <p:spPr>
          <a:xfrm>
            <a:off x="24014439" y="25258206"/>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0" name="Pfeil: nach unten 59">
            <a:extLst>
              <a:ext uri="{FF2B5EF4-FFF2-40B4-BE49-F238E27FC236}">
                <a16:creationId xmlns:a16="http://schemas.microsoft.com/office/drawing/2014/main" id="{16752547-54EF-4524-9CBF-B579F3E08015}"/>
              </a:ext>
            </a:extLst>
          </p:cNvPr>
          <p:cNvSpPr/>
          <p:nvPr/>
        </p:nvSpPr>
        <p:spPr>
          <a:xfrm>
            <a:off x="17055259" y="25258206"/>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6" name="Pfeil: nach unten 35">
            <a:extLst>
              <a:ext uri="{FF2B5EF4-FFF2-40B4-BE49-F238E27FC236}">
                <a16:creationId xmlns:a16="http://schemas.microsoft.com/office/drawing/2014/main" id="{C2EADD48-438A-4BF9-A49E-CA8C520AC382}"/>
              </a:ext>
            </a:extLst>
          </p:cNvPr>
          <p:cNvSpPr/>
          <p:nvPr/>
        </p:nvSpPr>
        <p:spPr>
          <a:xfrm>
            <a:off x="8206208" y="17189860"/>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39" name="Pfeil: nach unten 38">
            <a:extLst>
              <a:ext uri="{FF2B5EF4-FFF2-40B4-BE49-F238E27FC236}">
                <a16:creationId xmlns:a16="http://schemas.microsoft.com/office/drawing/2014/main" id="{F93D6A62-678C-409A-BBA4-D2C8F5E0A975}"/>
              </a:ext>
            </a:extLst>
          </p:cNvPr>
          <p:cNvSpPr/>
          <p:nvPr/>
        </p:nvSpPr>
        <p:spPr>
          <a:xfrm rot="2688460">
            <a:off x="4861601" y="24136772"/>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41" name="Pfeil: nach unten 40">
            <a:extLst>
              <a:ext uri="{FF2B5EF4-FFF2-40B4-BE49-F238E27FC236}">
                <a16:creationId xmlns:a16="http://schemas.microsoft.com/office/drawing/2014/main" id="{23DD648F-8ABB-4DEF-836B-E33A3243A9BA}"/>
              </a:ext>
            </a:extLst>
          </p:cNvPr>
          <p:cNvSpPr/>
          <p:nvPr/>
        </p:nvSpPr>
        <p:spPr>
          <a:xfrm rot="-2700000">
            <a:off x="4861606" y="27760032"/>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44" name="Pfeil: nach unten 43">
            <a:extLst>
              <a:ext uri="{FF2B5EF4-FFF2-40B4-BE49-F238E27FC236}">
                <a16:creationId xmlns:a16="http://schemas.microsoft.com/office/drawing/2014/main" id="{BBF2F037-1EE0-493F-8CBE-D5BB239DD45A}"/>
              </a:ext>
            </a:extLst>
          </p:cNvPr>
          <p:cNvSpPr/>
          <p:nvPr/>
        </p:nvSpPr>
        <p:spPr>
          <a:xfrm>
            <a:off x="8206208" y="34640275"/>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22" name="Pfeil: nach unten 21">
            <a:extLst>
              <a:ext uri="{FF2B5EF4-FFF2-40B4-BE49-F238E27FC236}">
                <a16:creationId xmlns:a16="http://schemas.microsoft.com/office/drawing/2014/main" id="{A948D54B-FD2A-45F6-A34B-346C8520321A}"/>
              </a:ext>
            </a:extLst>
          </p:cNvPr>
          <p:cNvSpPr/>
          <p:nvPr/>
        </p:nvSpPr>
        <p:spPr>
          <a:xfrm>
            <a:off x="14280356" y="9025254"/>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3" name="Pfeil: nach unten 22">
            <a:extLst>
              <a:ext uri="{FF2B5EF4-FFF2-40B4-BE49-F238E27FC236}">
                <a16:creationId xmlns:a16="http://schemas.microsoft.com/office/drawing/2014/main" id="{88B4437F-41C6-45E2-9356-7D1D02F72CB0}"/>
              </a:ext>
            </a:extLst>
          </p:cNvPr>
          <p:cNvSpPr/>
          <p:nvPr/>
        </p:nvSpPr>
        <p:spPr>
          <a:xfrm rot="2688460">
            <a:off x="11234962" y="12797394"/>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24" name="Pfeil: nach unten 23">
            <a:extLst>
              <a:ext uri="{FF2B5EF4-FFF2-40B4-BE49-F238E27FC236}">
                <a16:creationId xmlns:a16="http://schemas.microsoft.com/office/drawing/2014/main" id="{7AAC6DCB-4B84-4D88-8900-909DC565D223}"/>
              </a:ext>
            </a:extLst>
          </p:cNvPr>
          <p:cNvSpPr/>
          <p:nvPr/>
        </p:nvSpPr>
        <p:spPr>
          <a:xfrm rot="18900000">
            <a:off x="17324883" y="12798246"/>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49" name="Pfeil: nach unten 48">
            <a:extLst>
              <a:ext uri="{FF2B5EF4-FFF2-40B4-BE49-F238E27FC236}">
                <a16:creationId xmlns:a16="http://schemas.microsoft.com/office/drawing/2014/main" id="{EA7ADB3D-769D-4E0D-AA2E-AF73F52228D3}"/>
              </a:ext>
            </a:extLst>
          </p:cNvPr>
          <p:cNvSpPr/>
          <p:nvPr/>
        </p:nvSpPr>
        <p:spPr>
          <a:xfrm rot="2700000">
            <a:off x="17324882" y="16703650"/>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54" name="Pfeil: nach unten 53">
            <a:extLst>
              <a:ext uri="{FF2B5EF4-FFF2-40B4-BE49-F238E27FC236}">
                <a16:creationId xmlns:a16="http://schemas.microsoft.com/office/drawing/2014/main" id="{B0A1C23F-F416-4223-ACF8-6303AA73DEA9}"/>
              </a:ext>
            </a:extLst>
          </p:cNvPr>
          <p:cNvSpPr/>
          <p:nvPr/>
        </p:nvSpPr>
        <p:spPr>
          <a:xfrm rot="-2700000">
            <a:off x="23382379" y="16703650"/>
            <a:ext cx="1714500" cy="1713600"/>
          </a:xfrm>
          <a:prstGeom prst="downArrow">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55" name="Pfeil: nach unten 54">
            <a:extLst>
              <a:ext uri="{FF2B5EF4-FFF2-40B4-BE49-F238E27FC236}">
                <a16:creationId xmlns:a16="http://schemas.microsoft.com/office/drawing/2014/main" id="{E15A067C-67DB-410E-8712-C2746862426F}"/>
              </a:ext>
            </a:extLst>
          </p:cNvPr>
          <p:cNvSpPr/>
          <p:nvPr/>
        </p:nvSpPr>
        <p:spPr>
          <a:xfrm>
            <a:off x="20534849" y="16912861"/>
            <a:ext cx="1714500" cy="1255457"/>
          </a:xfrm>
          <a:prstGeom prst="downArrow">
            <a:avLst>
              <a:gd name="adj1" fmla="val 50000"/>
              <a:gd name="adj2" fmla="val 38253"/>
            </a:avLst>
          </a:prstGeom>
          <a:ln w="38100">
            <a:solidFill>
              <a:schemeClr val="bg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 name="Textfeld 4">
            <a:extLst>
              <a:ext uri="{FF2B5EF4-FFF2-40B4-BE49-F238E27FC236}">
                <a16:creationId xmlns:a16="http://schemas.microsoft.com/office/drawing/2014/main" id="{DFF9F64D-AFEF-406B-843F-D287005BA1BD}"/>
              </a:ext>
            </a:extLst>
          </p:cNvPr>
          <p:cNvSpPr txBox="1"/>
          <p:nvPr/>
        </p:nvSpPr>
        <p:spPr>
          <a:xfrm>
            <a:off x="0" y="41049437"/>
            <a:ext cx="5777443" cy="1754326"/>
          </a:xfrm>
          <a:prstGeom prst="rect">
            <a:avLst/>
          </a:prstGeom>
          <a:noFill/>
        </p:spPr>
        <p:txBody>
          <a:bodyPr wrap="square" rtlCol="0">
            <a:spAutoFit/>
          </a:bodyPr>
          <a:lstStyle/>
          <a:p>
            <a:r>
              <a:rPr lang="de-DE" dirty="0"/>
              <a:t>Autor:</a:t>
            </a:r>
          </a:p>
          <a:p>
            <a:r>
              <a:rPr lang="de-DE" dirty="0"/>
              <a:t>Julius Emmel</a:t>
            </a:r>
          </a:p>
          <a:p>
            <a:endParaRPr lang="de-DE" dirty="0"/>
          </a:p>
          <a:p>
            <a:r>
              <a:rPr lang="de-DE" dirty="0"/>
              <a:t>Johannes-Gutenberg-Universität Mainz</a:t>
            </a:r>
          </a:p>
          <a:p>
            <a:r>
              <a:rPr lang="de-DE" dirty="0"/>
              <a:t>Fachbereich 07 – Geschichts- und Kulturwissenschaften</a:t>
            </a:r>
          </a:p>
          <a:p>
            <a:r>
              <a:rPr lang="de-DE" dirty="0"/>
              <a:t>Digitale Methodik in den Geistes- und Kulturwissenschaften</a:t>
            </a:r>
          </a:p>
        </p:txBody>
      </p:sp>
      <p:pic>
        <p:nvPicPr>
          <p:cNvPr id="8" name="Grafik 7">
            <a:extLst>
              <a:ext uri="{FF2B5EF4-FFF2-40B4-BE49-F238E27FC236}">
                <a16:creationId xmlns:a16="http://schemas.microsoft.com/office/drawing/2014/main" id="{5D4B1765-F55B-446C-8CB3-29C0BE3A8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
            <a:ext cx="2640000" cy="396000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45927348-5F25-48CE-9359-CA07602A5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042" y="-1200"/>
            <a:ext cx="2640000" cy="3960000"/>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577E01A8-F647-4953-A063-C4B9273B4B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563" y="-1200"/>
            <a:ext cx="2640000" cy="3960000"/>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9AEF5235-E592-4D5C-8B8C-3648FC0F1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3521" y="-1200"/>
            <a:ext cx="2640000" cy="3960000"/>
          </a:xfrm>
          <a:prstGeom prst="rect">
            <a:avLst/>
          </a:prstGeom>
        </p:spPr>
      </p:pic>
      <p:pic>
        <p:nvPicPr>
          <p:cNvPr id="20" name="Grafik 19">
            <a:extLst>
              <a:ext uri="{FF2B5EF4-FFF2-40B4-BE49-F238E27FC236}">
                <a16:creationId xmlns:a16="http://schemas.microsoft.com/office/drawing/2014/main" id="{A66E5152-E72C-4863-B79A-C86B1DC60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35213" y="-1200"/>
            <a:ext cx="2640000" cy="3960000"/>
          </a:xfrm>
          <a:prstGeom prst="rect">
            <a:avLst/>
          </a:prstGeom>
        </p:spPr>
      </p:pic>
      <p:pic>
        <p:nvPicPr>
          <p:cNvPr id="16" name="Grafik 15" descr="Ein Bild, das Text enthält.&#10;&#10;Automatisch generierte Beschreibung">
            <a:extLst>
              <a:ext uri="{FF2B5EF4-FFF2-40B4-BE49-F238E27FC236}">
                <a16:creationId xmlns:a16="http://schemas.microsoft.com/office/drawing/2014/main" id="{8BDFE15F-7855-43D7-9979-38A9D4ECCE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4084" y="-1200"/>
            <a:ext cx="2640000" cy="3960000"/>
          </a:xfrm>
          <a:prstGeom prst="rect">
            <a:avLst/>
          </a:prstGeom>
        </p:spPr>
      </p:pic>
      <p:pic>
        <p:nvPicPr>
          <p:cNvPr id="18" name="Grafik 17" descr="Ein Bild, das Text enthält.&#10;&#10;Automatisch generierte Beschreibung">
            <a:extLst>
              <a:ext uri="{FF2B5EF4-FFF2-40B4-BE49-F238E27FC236}">
                <a16:creationId xmlns:a16="http://schemas.microsoft.com/office/drawing/2014/main" id="{F36685E0-E699-4AFA-8C71-2B7492F1DD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17605" y="-1200"/>
            <a:ext cx="2640000" cy="3960000"/>
          </a:xfrm>
          <a:prstGeom prst="rect">
            <a:avLst/>
          </a:prstGeom>
        </p:spPr>
      </p:pic>
      <p:sp>
        <p:nvSpPr>
          <p:cNvPr id="4" name="Textfeld 3">
            <a:extLst>
              <a:ext uri="{FF2B5EF4-FFF2-40B4-BE49-F238E27FC236}">
                <a16:creationId xmlns:a16="http://schemas.microsoft.com/office/drawing/2014/main" id="{D0360F57-BB85-4DC6-9B5B-0E12E52F549F}"/>
              </a:ext>
            </a:extLst>
          </p:cNvPr>
          <p:cNvSpPr txBox="1"/>
          <p:nvPr/>
        </p:nvSpPr>
        <p:spPr>
          <a:xfrm>
            <a:off x="8074390" y="4410037"/>
            <a:ext cx="14126432" cy="1569660"/>
          </a:xfrm>
          <a:prstGeom prst="rect">
            <a:avLst/>
          </a:prstGeom>
          <a:noFill/>
          <a:ln>
            <a:solidFill>
              <a:schemeClr val="tx1"/>
            </a:solidFill>
          </a:ln>
          <a:effectLst/>
        </p:spPr>
        <p:txBody>
          <a:bodyPr wrap="square" rtlCol="0">
            <a:spAutoFit/>
          </a:bodyPr>
          <a:lstStyle/>
          <a:p>
            <a:pPr algn="ctr"/>
            <a:r>
              <a:rPr lang="de-DE" sz="3200" dirty="0"/>
              <a:t>Der Algorithmus als Betrachter</a:t>
            </a:r>
          </a:p>
          <a:p>
            <a:pPr algn="ctr"/>
            <a:r>
              <a:rPr lang="de-DE" sz="3200" dirty="0"/>
              <a:t>-</a:t>
            </a:r>
          </a:p>
          <a:p>
            <a:pPr algn="ctr"/>
            <a:r>
              <a:rPr lang="de-DE" sz="3200" dirty="0"/>
              <a:t>Computergestützte Erschließung der Plakatsammlung des Kunstmuseums Bayreuth</a:t>
            </a:r>
          </a:p>
        </p:txBody>
      </p:sp>
      <p:sp>
        <p:nvSpPr>
          <p:cNvPr id="6" name="Textfeld 5">
            <a:extLst>
              <a:ext uri="{FF2B5EF4-FFF2-40B4-BE49-F238E27FC236}">
                <a16:creationId xmlns:a16="http://schemas.microsoft.com/office/drawing/2014/main" id="{ED6DDC64-1E54-4EE6-9AF0-C1884B9076BB}"/>
              </a:ext>
            </a:extLst>
          </p:cNvPr>
          <p:cNvSpPr txBox="1"/>
          <p:nvPr/>
        </p:nvSpPr>
        <p:spPr>
          <a:xfrm>
            <a:off x="12788109" y="6162932"/>
            <a:ext cx="4698994" cy="2862322"/>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Ausgangslage</a:t>
            </a:r>
          </a:p>
          <a:p>
            <a:endParaRPr lang="de-DE" dirty="0"/>
          </a:p>
          <a:p>
            <a:pPr algn="just"/>
            <a:r>
              <a:rPr lang="de-DE" dirty="0"/>
              <a:t>Dieses Plakat fasst in einer kurzen Übersicht die Ergebnisse der titelgebenden Masterarbeit zusammen.</a:t>
            </a:r>
          </a:p>
          <a:p>
            <a:pPr algn="just"/>
            <a:r>
              <a:rPr lang="de-DE" dirty="0"/>
              <a:t>Forschungsgegenstand ist die Plakatsammlung des Kunstmuseums Bayreuth. In ihrer digitalen Form umfasst sie 17.540 Bild-Dateien. Darüber hinaus sind keine weiteren Informationen gegeben.</a:t>
            </a:r>
          </a:p>
        </p:txBody>
      </p:sp>
      <p:sp>
        <p:nvSpPr>
          <p:cNvPr id="21" name="Textfeld 20">
            <a:extLst>
              <a:ext uri="{FF2B5EF4-FFF2-40B4-BE49-F238E27FC236}">
                <a16:creationId xmlns:a16="http://schemas.microsoft.com/office/drawing/2014/main" id="{B882185B-8C20-43EA-A4FB-89A352389F9E}"/>
              </a:ext>
            </a:extLst>
          </p:cNvPr>
          <p:cNvSpPr txBox="1"/>
          <p:nvPr/>
        </p:nvSpPr>
        <p:spPr>
          <a:xfrm>
            <a:off x="12771469" y="10738854"/>
            <a:ext cx="4698994" cy="2308324"/>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Zielsetzung</a:t>
            </a:r>
          </a:p>
          <a:p>
            <a:endParaRPr lang="de-DE" dirty="0"/>
          </a:p>
          <a:p>
            <a:pPr algn="just"/>
            <a:r>
              <a:rPr lang="de-DE" dirty="0"/>
              <a:t>Der Erkenntnisgewinn aus einer großen Datenmenge wie dieser ist dann möglich, wenn sich die Menge in Sinnvolle Untergruppen einsortieren lässt.</a:t>
            </a:r>
          </a:p>
          <a:p>
            <a:pPr algn="just"/>
            <a:r>
              <a:rPr lang="de-DE" dirty="0"/>
              <a:t>Bei Plakaten kann dies auf einer visuellen und einer inhaltlichen Ebene geschehen.</a:t>
            </a:r>
          </a:p>
        </p:txBody>
      </p:sp>
      <p:pic>
        <p:nvPicPr>
          <p:cNvPr id="27" name="Grafik 26">
            <a:extLst>
              <a:ext uri="{FF2B5EF4-FFF2-40B4-BE49-F238E27FC236}">
                <a16:creationId xmlns:a16="http://schemas.microsoft.com/office/drawing/2014/main" id="{172E849B-88D3-431B-BDEE-7732338424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81126" y="-1200"/>
            <a:ext cx="2640000" cy="3960000"/>
          </a:xfrm>
          <a:prstGeom prst="rect">
            <a:avLst/>
          </a:prstGeom>
        </p:spPr>
      </p:pic>
      <p:pic>
        <p:nvPicPr>
          <p:cNvPr id="29" name="Grafik 28">
            <a:extLst>
              <a:ext uri="{FF2B5EF4-FFF2-40B4-BE49-F238E27FC236}">
                <a16:creationId xmlns:a16="http://schemas.microsoft.com/office/drawing/2014/main" id="{EB1CE5E2-1817-4106-AC65-32E8B53B14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344647" y="-1200"/>
            <a:ext cx="2640000" cy="3960000"/>
          </a:xfrm>
          <a:prstGeom prst="rect">
            <a:avLst/>
          </a:prstGeom>
        </p:spPr>
      </p:pic>
      <p:pic>
        <p:nvPicPr>
          <p:cNvPr id="31" name="Grafik 30" descr="Ein Bild, das Text enthält.&#10;&#10;Automatisch generierte Beschreibung">
            <a:extLst>
              <a:ext uri="{FF2B5EF4-FFF2-40B4-BE49-F238E27FC236}">
                <a16:creationId xmlns:a16="http://schemas.microsoft.com/office/drawing/2014/main" id="{ACFED75B-72B4-4B56-8FCC-26FACC2781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08168" y="-1200"/>
            <a:ext cx="2640000" cy="3960000"/>
          </a:xfrm>
          <a:prstGeom prst="rect">
            <a:avLst/>
          </a:prstGeom>
        </p:spPr>
      </p:pic>
      <p:pic>
        <p:nvPicPr>
          <p:cNvPr id="33" name="Grafik 32" descr="Ein Bild, das Text enthält.&#10;&#10;Automatisch generierte Beschreibung">
            <a:extLst>
              <a:ext uri="{FF2B5EF4-FFF2-40B4-BE49-F238E27FC236}">
                <a16:creationId xmlns:a16="http://schemas.microsoft.com/office/drawing/2014/main" id="{E489C894-47B4-421B-BC59-508DE9ECBF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871689" y="-1200"/>
            <a:ext cx="2640000" cy="3960000"/>
          </a:xfrm>
          <a:prstGeom prst="rect">
            <a:avLst/>
          </a:prstGeom>
        </p:spPr>
      </p:pic>
      <p:sp>
        <p:nvSpPr>
          <p:cNvPr id="34" name="Textfeld 33">
            <a:extLst>
              <a:ext uri="{FF2B5EF4-FFF2-40B4-BE49-F238E27FC236}">
                <a16:creationId xmlns:a16="http://schemas.microsoft.com/office/drawing/2014/main" id="{64AD57B0-CF92-4A14-8E3D-82BAB2547159}"/>
              </a:ext>
            </a:extLst>
          </p:cNvPr>
          <p:cNvSpPr txBox="1"/>
          <p:nvPr/>
        </p:nvSpPr>
        <p:spPr>
          <a:xfrm>
            <a:off x="6713961" y="14327538"/>
            <a:ext cx="4698994" cy="2862322"/>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Visualisierung</a:t>
            </a:r>
          </a:p>
          <a:p>
            <a:endParaRPr lang="de-DE" dirty="0"/>
          </a:p>
          <a:p>
            <a:pPr algn="just"/>
            <a:r>
              <a:rPr lang="de-DE" dirty="0"/>
              <a:t>Mit Hilfe der Methode der </a:t>
            </a:r>
            <a:r>
              <a:rPr lang="de-DE" i="1" dirty="0"/>
              <a:t>Feature </a:t>
            </a:r>
            <a:r>
              <a:rPr lang="de-DE" i="1" dirty="0" err="1"/>
              <a:t>Extraction</a:t>
            </a:r>
            <a:r>
              <a:rPr lang="de-DE" dirty="0"/>
              <a:t> ist es möglich einem neuronalen Netz die Daten zu entnehmen, auf denen es seine Klassifizierung vornehmen wird. Diese Daten lassen sich in zweidimensionale Koordinaten umwandeln, wodurch es möglich ist, die dem Netzwerk gezeigten Bilddateien auf Basis dessen Einschätzung anzuordnen.</a:t>
            </a:r>
          </a:p>
        </p:txBody>
      </p:sp>
      <p:sp>
        <p:nvSpPr>
          <p:cNvPr id="35" name="Textfeld 34">
            <a:extLst>
              <a:ext uri="{FF2B5EF4-FFF2-40B4-BE49-F238E27FC236}">
                <a16:creationId xmlns:a16="http://schemas.microsoft.com/office/drawing/2014/main" id="{199103C9-A7B4-49D5-B613-2A7DE841AA56}"/>
              </a:ext>
            </a:extLst>
          </p:cNvPr>
          <p:cNvSpPr txBox="1"/>
          <p:nvPr/>
        </p:nvSpPr>
        <p:spPr>
          <a:xfrm>
            <a:off x="18861384" y="14327538"/>
            <a:ext cx="4698994" cy="2585323"/>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Objekterkennung</a:t>
            </a:r>
          </a:p>
          <a:p>
            <a:endParaRPr lang="de-DE" dirty="0"/>
          </a:p>
          <a:p>
            <a:pPr algn="just"/>
            <a:r>
              <a:rPr lang="de-DE" dirty="0"/>
              <a:t>Auf der inhaltlichen Ebene ist entscheidend, dass automatisch erkannt werden kann, was auf den Plakaten zu sehen ist. Wichtig sind dabei sowohl Bild als auch Schrift. Aus diesen Informationen lassen sich Stichworte generieren. Mit diesen lässt sich gezielt in der Plakatsammlung suchen.</a:t>
            </a:r>
          </a:p>
        </p:txBody>
      </p:sp>
      <p:pic>
        <p:nvPicPr>
          <p:cNvPr id="38" name="Grafik 37">
            <a:extLst>
              <a:ext uri="{FF2B5EF4-FFF2-40B4-BE49-F238E27FC236}">
                <a16:creationId xmlns:a16="http://schemas.microsoft.com/office/drawing/2014/main" id="{CA0F015E-E162-43D6-AAC9-78CEA6F057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8780" y="18925892"/>
            <a:ext cx="5429356" cy="5429356"/>
          </a:xfrm>
          <a:prstGeom prst="rect">
            <a:avLst/>
          </a:prstGeom>
        </p:spPr>
      </p:pic>
      <p:sp>
        <p:nvSpPr>
          <p:cNvPr id="40" name="Textfeld 39">
            <a:extLst>
              <a:ext uri="{FF2B5EF4-FFF2-40B4-BE49-F238E27FC236}">
                <a16:creationId xmlns:a16="http://schemas.microsoft.com/office/drawing/2014/main" id="{821A1CC0-77EA-43EB-AAE4-6910B2DBC7B3}"/>
              </a:ext>
            </a:extLst>
          </p:cNvPr>
          <p:cNvSpPr txBox="1"/>
          <p:nvPr/>
        </p:nvSpPr>
        <p:spPr>
          <a:xfrm>
            <a:off x="360684" y="25651043"/>
            <a:ext cx="4698994" cy="2308324"/>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Zwischenfazit</a:t>
            </a:r>
          </a:p>
          <a:p>
            <a:endParaRPr lang="de-DE" dirty="0"/>
          </a:p>
          <a:p>
            <a:pPr algn="just"/>
            <a:r>
              <a:rPr lang="de-DE" dirty="0"/>
              <a:t>Das erste sogenannte Clustern der Plakate zeigt, dass der Algorithmus bei ihrer Einteilung nicht auf die Merkmale der Plakate selbst Bezug nimmt. Viel mehr gruppiert er die Plakate entsprechend ihrer Größe und Position im Bildraum.</a:t>
            </a:r>
          </a:p>
        </p:txBody>
      </p:sp>
      <p:pic>
        <p:nvPicPr>
          <p:cNvPr id="43" name="Grafik 42">
            <a:extLst>
              <a:ext uri="{FF2B5EF4-FFF2-40B4-BE49-F238E27FC236}">
                <a16:creationId xmlns:a16="http://schemas.microsoft.com/office/drawing/2014/main" id="{03D69385-FE73-4545-8E93-A5713C8B2496}"/>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48780" y="29210919"/>
            <a:ext cx="5429356" cy="5429356"/>
          </a:xfrm>
          <a:prstGeom prst="rect">
            <a:avLst/>
          </a:prstGeom>
        </p:spPr>
      </p:pic>
      <p:sp>
        <p:nvSpPr>
          <p:cNvPr id="45" name="Textfeld 44">
            <a:extLst>
              <a:ext uri="{FF2B5EF4-FFF2-40B4-BE49-F238E27FC236}">
                <a16:creationId xmlns:a16="http://schemas.microsoft.com/office/drawing/2014/main" id="{3CFDB6B9-FE77-4B4B-A924-8C39540FC4A3}"/>
              </a:ext>
            </a:extLst>
          </p:cNvPr>
          <p:cNvSpPr txBox="1"/>
          <p:nvPr/>
        </p:nvSpPr>
        <p:spPr>
          <a:xfrm>
            <a:off x="6713961" y="36353875"/>
            <a:ext cx="4698994" cy="3416320"/>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Fazit</a:t>
            </a:r>
          </a:p>
          <a:p>
            <a:endParaRPr lang="de-DE" dirty="0"/>
          </a:p>
          <a:p>
            <a:pPr algn="just"/>
            <a:r>
              <a:rPr lang="de-DE" dirty="0"/>
              <a:t>Auch nach einem kurzen Training des Netzwerks auf Plakate aus der Sammlung lässt sich keine eindeutige Veränderung in der Anordnung erkennen. Das Netzwerk klassifiziert weiterhin nach Größe und Position im Bild. Die Geschlossenheit der einzelnen Cluster beginnt sich jedoch aufzulösen, was die Vermutung zulässt, dass mit einem durchdachteren Training und anderen Architekturen des klassifizierenden Netzes bessere Ergebnisse zu erzielen sind.</a:t>
            </a:r>
          </a:p>
        </p:txBody>
      </p:sp>
      <p:pic>
        <p:nvPicPr>
          <p:cNvPr id="47" name="Grafik 46" descr="Ein Bild, das Text enthält.&#10;&#10;Automatisch generierte Beschreibung">
            <a:extLst>
              <a:ext uri="{FF2B5EF4-FFF2-40B4-BE49-F238E27FC236}">
                <a16:creationId xmlns:a16="http://schemas.microsoft.com/office/drawing/2014/main" id="{596BF233-8924-4382-B45F-7DBC53E503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774037" y="18168318"/>
            <a:ext cx="3620112" cy="5429356"/>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F83E3A38-B036-4C57-AC1D-B7565156B9B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582043" y="18168318"/>
            <a:ext cx="3620113" cy="5429356"/>
          </a:xfrm>
          <a:prstGeom prst="rect">
            <a:avLst/>
          </a:prstGeom>
        </p:spPr>
      </p:pic>
      <p:pic>
        <p:nvPicPr>
          <p:cNvPr id="53" name="Grafik 52" descr="Ein Bild, das Text, Elektronik enthält.&#10;&#10;Automatisch generierte Beschreibung">
            <a:extLst>
              <a:ext uri="{FF2B5EF4-FFF2-40B4-BE49-F238E27FC236}">
                <a16:creationId xmlns:a16="http://schemas.microsoft.com/office/drawing/2014/main" id="{A99074C4-8EED-405D-87AC-433911D68E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390050" y="18168318"/>
            <a:ext cx="3620112" cy="5429356"/>
          </a:xfrm>
          <a:prstGeom prst="rect">
            <a:avLst/>
          </a:prstGeom>
        </p:spPr>
      </p:pic>
      <p:sp>
        <p:nvSpPr>
          <p:cNvPr id="56" name="Textfeld 55">
            <a:extLst>
              <a:ext uri="{FF2B5EF4-FFF2-40B4-BE49-F238E27FC236}">
                <a16:creationId xmlns:a16="http://schemas.microsoft.com/office/drawing/2014/main" id="{1B1E2461-F6BE-4717-B446-027E400977B1}"/>
              </a:ext>
            </a:extLst>
          </p:cNvPr>
          <p:cNvSpPr txBox="1"/>
          <p:nvPr/>
        </p:nvSpPr>
        <p:spPr>
          <a:xfrm>
            <a:off x="15774036" y="23783374"/>
            <a:ext cx="11236125" cy="1477328"/>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Erster Eindruck</a:t>
            </a:r>
          </a:p>
          <a:p>
            <a:endParaRPr lang="de-DE" dirty="0"/>
          </a:p>
          <a:p>
            <a:pPr algn="just"/>
            <a:r>
              <a:rPr lang="de-DE" dirty="0"/>
              <a:t>Die Objekterkennung mit Hilfe eines auf allgemeine Objekte trainierten neuronalen Netzes ist vielversprechend, aber nicht ausreichend. So werden Personen oft gut erkannt, bei anderen Objekten liegen häufig falsche Erkennungen vor. Text wird gar nicht erkannt.</a:t>
            </a:r>
          </a:p>
        </p:txBody>
      </p:sp>
      <p:pic>
        <p:nvPicPr>
          <p:cNvPr id="62" name="Grafik 61">
            <a:extLst>
              <a:ext uri="{FF2B5EF4-FFF2-40B4-BE49-F238E27FC236}">
                <a16:creationId xmlns:a16="http://schemas.microsoft.com/office/drawing/2014/main" id="{F4937E1C-D0FA-4B65-AC51-2A91CDDDF59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774037" y="26971806"/>
            <a:ext cx="3620112" cy="5429356"/>
          </a:xfrm>
          <a:prstGeom prst="rect">
            <a:avLst/>
          </a:prstGeom>
        </p:spPr>
      </p:pic>
      <p:pic>
        <p:nvPicPr>
          <p:cNvPr id="64" name="Grafik 63">
            <a:extLst>
              <a:ext uri="{FF2B5EF4-FFF2-40B4-BE49-F238E27FC236}">
                <a16:creationId xmlns:a16="http://schemas.microsoft.com/office/drawing/2014/main" id="{AC2A288A-086A-43CE-943E-4FBB17D9B36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582043" y="26971806"/>
            <a:ext cx="3620113" cy="5429356"/>
          </a:xfrm>
          <a:prstGeom prst="rect">
            <a:avLst/>
          </a:prstGeom>
        </p:spPr>
      </p:pic>
      <p:pic>
        <p:nvPicPr>
          <p:cNvPr id="66" name="Grafik 65">
            <a:extLst>
              <a:ext uri="{FF2B5EF4-FFF2-40B4-BE49-F238E27FC236}">
                <a16:creationId xmlns:a16="http://schemas.microsoft.com/office/drawing/2014/main" id="{12C5767A-9D8D-4A03-9C2C-319788E3D13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390048" y="26971806"/>
            <a:ext cx="3620113" cy="5429357"/>
          </a:xfrm>
          <a:prstGeom prst="rect">
            <a:avLst/>
          </a:prstGeom>
        </p:spPr>
      </p:pic>
      <p:sp>
        <p:nvSpPr>
          <p:cNvPr id="67" name="Textfeld 66">
            <a:extLst>
              <a:ext uri="{FF2B5EF4-FFF2-40B4-BE49-F238E27FC236}">
                <a16:creationId xmlns:a16="http://schemas.microsoft.com/office/drawing/2014/main" id="{3816EA30-79E4-4740-95FD-83D0F1BA6AC7}"/>
              </a:ext>
            </a:extLst>
          </p:cNvPr>
          <p:cNvSpPr txBox="1"/>
          <p:nvPr/>
        </p:nvSpPr>
        <p:spPr>
          <a:xfrm>
            <a:off x="15774036" y="32590144"/>
            <a:ext cx="11236125" cy="2031325"/>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Trainingsergebnisse</a:t>
            </a:r>
          </a:p>
          <a:p>
            <a:endParaRPr lang="de-DE" dirty="0"/>
          </a:p>
          <a:p>
            <a:r>
              <a:rPr lang="de-DE" dirty="0"/>
              <a:t>Durch ein kurzes Training ist es möglich dem Netzwerk das Erkennen von Text beizubringen. Mit einem diverseren Datensatz oder einer Kombination aus verschiedenen Datensätzen ließe sich die Anzahl der erkennbaren Gegenstände steigern. Ein längeres Training mit mehr Daten würde vermutlich auch zu einer besseren Markierungen der erkannten Objekte führen. Das mittlere Beispiel zeigt gut, dass noch nicht jeder Text erkannt und auch erkannter Text nicht immer genau ausgezeichnet wird.</a:t>
            </a:r>
          </a:p>
        </p:txBody>
      </p:sp>
      <p:sp>
        <p:nvSpPr>
          <p:cNvPr id="70" name="Textfeld 69">
            <a:extLst>
              <a:ext uri="{FF2B5EF4-FFF2-40B4-BE49-F238E27FC236}">
                <a16:creationId xmlns:a16="http://schemas.microsoft.com/office/drawing/2014/main" id="{D60CF598-84E8-4C40-94CE-36412151813A}"/>
              </a:ext>
            </a:extLst>
          </p:cNvPr>
          <p:cNvSpPr txBox="1"/>
          <p:nvPr/>
        </p:nvSpPr>
        <p:spPr>
          <a:xfrm>
            <a:off x="19042601" y="36335069"/>
            <a:ext cx="4698994" cy="2585323"/>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Optical Character Recognition</a:t>
            </a:r>
          </a:p>
          <a:p>
            <a:endParaRPr lang="de-DE" dirty="0"/>
          </a:p>
          <a:p>
            <a:r>
              <a:rPr lang="de-DE" dirty="0"/>
              <a:t>Der erkannte Text kann mit Hilfe von OCR Software in vom Computer lesbare Sätze umgewandelt und somit weiterverarbeitet werden.</a:t>
            </a:r>
          </a:p>
          <a:p>
            <a:r>
              <a:rPr lang="de-DE" dirty="0"/>
              <a:t>Mit den erkannten Objektgruppen und dem extrahierten Textinhalt lassen sich den Inhalt beschreibende Label für die Plakate erstellen.</a:t>
            </a:r>
          </a:p>
        </p:txBody>
      </p:sp>
      <p:sp>
        <p:nvSpPr>
          <p:cNvPr id="73" name="Textfeld 72">
            <a:extLst>
              <a:ext uri="{FF2B5EF4-FFF2-40B4-BE49-F238E27FC236}">
                <a16:creationId xmlns:a16="http://schemas.microsoft.com/office/drawing/2014/main" id="{FCC33CFE-553D-4903-AE9B-2147D98C8942}"/>
              </a:ext>
            </a:extLst>
          </p:cNvPr>
          <p:cNvSpPr txBox="1"/>
          <p:nvPr/>
        </p:nvSpPr>
        <p:spPr>
          <a:xfrm>
            <a:off x="13105439" y="36353875"/>
            <a:ext cx="4365024" cy="5355312"/>
          </a:xfrm>
          <a:prstGeom prst="rect">
            <a:avLst/>
          </a:prstGeom>
          <a:solidFill>
            <a:schemeClr val="bg1">
              <a:lumMod val="75000"/>
              <a:lumOff val="25000"/>
            </a:schemeClr>
          </a:solidFill>
          <a:ln>
            <a:solidFill>
              <a:schemeClr val="tx1"/>
            </a:solidFill>
          </a:ln>
        </p:spPr>
        <p:txBody>
          <a:bodyPr wrap="square" rtlCol="0">
            <a:spAutoFit/>
          </a:bodyPr>
          <a:lstStyle/>
          <a:p>
            <a:pPr algn="ctr"/>
            <a:r>
              <a:rPr lang="de-DE" b="1" dirty="0"/>
              <a:t>Ausblick</a:t>
            </a:r>
          </a:p>
          <a:p>
            <a:endParaRPr lang="de-DE" dirty="0"/>
          </a:p>
          <a:p>
            <a:pPr algn="just"/>
            <a:r>
              <a:rPr lang="de-DE" dirty="0"/>
              <a:t>Die Arbeit konnte zeigen, dass eine Klassifizierung von Plakaten nach visuellen und inhaltlichen Kriterien prinzipiell möglich ist.</a:t>
            </a:r>
          </a:p>
          <a:p>
            <a:pPr algn="just"/>
            <a:r>
              <a:rPr lang="de-DE" dirty="0"/>
              <a:t>Für bessere Ergebnisse bedarf es neuronaler Netze und Trainingsdaten, die speziell auf die Herausforderungen von Plakaten zugeschnitten sind. Hierfür muss geklärt werden, welche Objektgruppen für Plakate relevant sind und wie diese sinnvoll einzuteilen sind. Auch sollte das Netzwerk nicht nur auf Text im allgemeinen, sondern auf unterschiedliche Sprachen, Zeichensysteme und inhaltliche Unterschiede (Ortsbezeichnungen, Datum, etc.) trainiert werden. Dies würde eine Weiterverarbeitung von Text erleichtern.</a:t>
            </a:r>
          </a:p>
        </p:txBody>
      </p:sp>
    </p:spTree>
    <p:extLst>
      <p:ext uri="{BB962C8B-B14F-4D97-AF65-F5344CB8AC3E}">
        <p14:creationId xmlns:p14="http://schemas.microsoft.com/office/powerpoint/2010/main" val="4089515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568</Words>
  <Application>Microsoft Office PowerPoint</Application>
  <PresentationFormat>Benutzerdefiniert</PresentationFormat>
  <Paragraphs>43</Paragraphs>
  <Slides>1</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Calibri</vt:lpstr>
      <vt:lpstr>Calibri Light</vt:lpstr>
      <vt:lpstr>Office Theme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Julius Emmel</dc:creator>
  <cp:lastModifiedBy>Julius Emmel</cp:lastModifiedBy>
  <cp:revision>15</cp:revision>
  <dcterms:created xsi:type="dcterms:W3CDTF">2021-04-28T10:00:31Z</dcterms:created>
  <dcterms:modified xsi:type="dcterms:W3CDTF">2021-04-28T14:50:59Z</dcterms:modified>
</cp:coreProperties>
</file>